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56" r:id="rId3"/>
    <p:sldId id="281" r:id="rId4"/>
    <p:sldId id="257" r:id="rId5"/>
    <p:sldId id="262" r:id="rId6"/>
    <p:sldId id="282" r:id="rId7"/>
    <p:sldId id="260" r:id="rId8"/>
    <p:sldId id="263" r:id="rId9"/>
    <p:sldId id="264" r:id="rId10"/>
    <p:sldId id="265" r:id="rId11"/>
    <p:sldId id="273" r:id="rId12"/>
    <p:sldId id="276" r:id="rId13"/>
    <p:sldId id="277" r:id="rId14"/>
    <p:sldId id="278" r:id="rId15"/>
    <p:sldId id="279" r:id="rId16"/>
    <p:sldId id="280" r:id="rId17"/>
    <p:sldId id="274" r:id="rId18"/>
    <p:sldId id="284" r:id="rId19"/>
    <p:sldId id="291" r:id="rId20"/>
    <p:sldId id="288" r:id="rId21"/>
    <p:sldId id="289" r:id="rId22"/>
    <p:sldId id="290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59" d="100"/>
          <a:sy n="59" d="100"/>
        </p:scale>
        <p:origin x="-1686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F75C853-76C2-4079-98C4-5CD08860D44D}" type="datetimeFigureOut">
              <a:rPr lang="en-US" smtClean="0"/>
              <a:pPr/>
              <a:t>9/16/2021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08B674-FDA7-4AF5-A5F2-A4FAEED92B32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7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jpeg"/><Relationship Id="rId5" Type="http://schemas.openxmlformats.org/officeDocument/2006/relationships/image" Target="../media/image9.jpeg"/><Relationship Id="rId4" Type="http://schemas.openxmlformats.org/officeDocument/2006/relationships/image" Target="../media/image8.jpe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3.jpe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Compressed%20Towel%20video.mp4" TargetMode="External"/><Relationship Id="rId4" Type="http://schemas.openxmlformats.org/officeDocument/2006/relationships/image" Target="../media/image16.png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slideLayout" Target="../slideLayouts/slideLayout7.xml"/><Relationship Id="rId1" Type="http://schemas.openxmlformats.org/officeDocument/2006/relationships/video" Target="file:///C:\Users\DELL\Videos\Compreesed%20towel%20demo.mp4" TargetMode="External"/><Relationship Id="rId4" Type="http://schemas.openxmlformats.org/officeDocument/2006/relationships/image" Target="../media/image16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11" name="TextBox 10"/>
          <p:cNvSpPr txBox="1"/>
          <p:nvPr/>
        </p:nvSpPr>
        <p:spPr>
          <a:xfrm>
            <a:off x="685800" y="1143000"/>
            <a:ext cx="8077200" cy="13234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Welcome to all </a:t>
            </a: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the MHRM Online lecture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724400" y="4953000"/>
            <a:ext cx="44196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By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Dr. Dhiraj Ovhal </a:t>
            </a:r>
          </a:p>
          <a:p>
            <a:r>
              <a:rPr lang="en-US" sz="3200" dirty="0" smtClean="0">
                <a:solidFill>
                  <a:schemeClr val="bg1"/>
                </a:solidFill>
                <a:latin typeface="Algerian" pitchFamily="82" charset="0"/>
              </a:rPr>
              <a:t>HOD of Commerce  </a:t>
            </a:r>
            <a:endParaRPr lang="en-US" sz="3200" dirty="0">
              <a:solidFill>
                <a:schemeClr val="bg1"/>
              </a:solidFill>
              <a:latin typeface="Algerian" pitchFamily="82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4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u="sng" dirty="0" smtClean="0">
                <a:solidFill>
                  <a:schemeClr val="bg1"/>
                </a:solidFill>
                <a:cs typeface="Aharoni" pitchFamily="2" charset="-79"/>
              </a:rPr>
              <a:t>5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Competitive Advantages</a:t>
            </a: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Effective Marketing enables to Enjoy advantages and distinct image in Competitive  market  to launch the new products also. </a:t>
            </a:r>
          </a:p>
          <a:p>
            <a:pPr>
              <a:buFont typeface="Wingdings" pitchFamily="2" charset="2"/>
              <a:buChar char="Ø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helps to face the competition in market </a:t>
            </a:r>
            <a:endParaRPr lang="en-US" sz="32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6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Corporate Image:-</a:t>
            </a:r>
          </a:p>
          <a:p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means to enhance the reputation and goodwill in the mind of customers as well as image in the competitive market about the products and services.</a:t>
            </a: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XYZ Company </a:t>
            </a:r>
            <a:r>
              <a:rPr lang="en-US" sz="32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&amp; </a:t>
            </a:r>
            <a:r>
              <a:rPr lang="en-US" sz="3200" b="1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Tata Company  </a:t>
            </a:r>
            <a:endParaRPr lang="en-US" sz="3200" b="1" u="sng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990600"/>
            <a:ext cx="7696200" cy="452431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7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CRM:-</a:t>
            </a: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Now a days Holistic approach of marketing </a:t>
            </a:r>
          </a:p>
          <a:p>
            <a:pPr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Customer Relationship Management</a:t>
            </a:r>
          </a:p>
          <a:p>
            <a:endParaRPr lang="en-US" sz="3200" b="1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>
              <a:buFont typeface="Wingdings" pitchFamily="2" charset="2"/>
              <a:buChar char="Ø"/>
            </a:pP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Maintains Long term relationship with customers for Progress and Prosperous  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81000"/>
            <a:ext cx="7696200" cy="64940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8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All pervasive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</a:t>
            </a: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combination of “</a:t>
            </a:r>
            <a:r>
              <a:rPr lang="en-US" sz="3200" dirty="0" smtClean="0">
                <a:solidFill>
                  <a:schemeClr val="bg1"/>
                </a:solidFill>
                <a:cs typeface="Aharoni" pitchFamily="2" charset="-79"/>
              </a:rPr>
              <a:t>4 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P”S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Product ------ TYBCOM Course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Price -------- Fee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Place ------- Tardeo </a:t>
            </a:r>
          </a:p>
          <a:p>
            <a:pPr marL="514350" indent="-514350">
              <a:buFont typeface="+mj-lt"/>
              <a:buAutoNum type="arabicPeriod"/>
            </a:pP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Promotion…….. </a:t>
            </a:r>
            <a:r>
              <a:rPr lang="en-US" sz="28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Advt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/ Admission Form</a:t>
            </a:r>
          </a:p>
          <a:p>
            <a:pPr marL="514350" indent="-514350">
              <a:buFont typeface="+mj-lt"/>
              <a:buAutoNum type="arabicPeriod"/>
            </a:pPr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Example :- College/ Educational Institute  </a:t>
            </a: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marL="514350" indent="-514350"/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32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16386" name="Picture 2" descr="C:\Users\DELL\Pictures\nss college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096000" y="4799390"/>
            <a:ext cx="2209800" cy="1753810"/>
          </a:xfrm>
          <a:prstGeom prst="rect">
            <a:avLst/>
          </a:prstGeom>
          <a:ln w="88900" cap="sq" cmpd="thickThin">
            <a:solidFill>
              <a:srgbClr val="000000"/>
            </a:solidFill>
            <a:prstDash val="solid"/>
            <a:miter lim="800000"/>
          </a:ln>
          <a:effectLst>
            <a:innerShdw blurRad="76200">
              <a:srgbClr val="000000"/>
            </a:innerShdw>
          </a:effectLst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6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304800"/>
            <a:ext cx="7696200" cy="501675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9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Target Market:- One can not sell everything to everyone. </a:t>
            </a: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4" name="Picture 4" descr="E:\download (2)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514600" y="1828800"/>
            <a:ext cx="2533650" cy="18002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5" name="Picture 5" descr="E:\download (3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638800" y="1752600"/>
            <a:ext cx="2024063" cy="202406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6" descr="E:\download (4)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81000" y="4038600"/>
            <a:ext cx="2628900" cy="1743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7" name="Picture 7" descr="E:\download (5)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9000" y="4267200"/>
            <a:ext cx="2619375" cy="1743075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  <p:pic>
        <p:nvPicPr>
          <p:cNvPr id="9" name="Picture 8" descr="E:\download (6).jpg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248400" y="4267200"/>
            <a:ext cx="2600325" cy="1752600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.25 0  E" pathEditMode="relative" ptsTypes="">
                                      <p:cBhvr>
                                        <p:cTn id="10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-0.25 0  E" pathEditMode="relative" ptsTypes="">
                                      <p:cBhvr>
                                        <p:cTn id="14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18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838200" y="1337370"/>
            <a:ext cx="7696200" cy="353943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sz="3200" b="1" u="sng" dirty="0" smtClean="0">
                <a:solidFill>
                  <a:schemeClr val="bg1"/>
                </a:solidFill>
                <a:cs typeface="Aharoni" pitchFamily="2" charset="-79"/>
              </a:rPr>
              <a:t>10</a:t>
            </a:r>
            <a:r>
              <a:rPr lang="en-US" sz="3200" b="1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 </a:t>
            </a:r>
            <a:r>
              <a:rPr lang="en-US" sz="32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Social Interest/activities</a:t>
            </a: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32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200" dirty="0" smtClean="0"/>
              <a:t> </a:t>
            </a:r>
            <a:endParaRPr lang="en-US" sz="3200" b="1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pic>
        <p:nvPicPr>
          <p:cNvPr id="5" name="Picture 1" descr="E:\download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66800" y="2438400"/>
            <a:ext cx="2028825" cy="2257425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pic>
        <p:nvPicPr>
          <p:cNvPr id="6" name="Picture 2" descr="E:\download (1).jp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800600" y="2743200"/>
            <a:ext cx="2705100" cy="1685925"/>
          </a:xfrm>
          <a:prstGeom prst="ellipse">
            <a:avLst/>
          </a:prstGeom>
          <a:ln w="63500" cap="rnd">
            <a:solidFill>
              <a:srgbClr val="333333"/>
            </a:solidFill>
          </a:ln>
          <a:effectLst>
            <a:outerShdw blurRad="381000" dist="292100" dir="5400000" sx="-80000" sy="-18000" rotWithShape="0">
              <a:srgbClr val="000000">
                <a:alpha val="22000"/>
              </a:srgbClr>
            </a:outerShdw>
          </a:effectLst>
          <a:scene3d>
            <a:camera prst="orthographicFront"/>
            <a:lightRig rig="contrasting" dir="t">
              <a:rot lat="0" lon="0" rev="3000000"/>
            </a:lightRig>
          </a:scene3d>
          <a:sp3d contourW="7620">
            <a:bevelT w="95250" h="31750"/>
            <a:contourClr>
              <a:srgbClr val="333333"/>
            </a:contourClr>
          </a:sp3d>
        </p:spPr>
      </p:pic>
      <p:sp>
        <p:nvSpPr>
          <p:cNvPr id="7" name="TextBox 6"/>
          <p:cNvSpPr txBox="1"/>
          <p:nvPr/>
        </p:nvSpPr>
        <p:spPr>
          <a:xfrm>
            <a:off x="1600200" y="5334000"/>
            <a:ext cx="73152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Tata is selling products and services to the customers  </a:t>
            </a:r>
          </a:p>
          <a:p>
            <a:r>
              <a:rPr lang="en-US" sz="2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Profits + Customer Satisfaction + Social Welfare activities </a:t>
            </a:r>
            <a:endParaRPr lang="en-US" sz="2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checkerboard(across)">
                                      <p:cBhvr>
                                        <p:cTn id="6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1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0.33295  E" pathEditMode="relative" ptsTypes="">
                                      <p:cBhvr>
                                        <p:cTn id="20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9144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Features/Characteristics/ Natures/ Objectives/Essential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905000"/>
            <a:ext cx="5257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) ( P2 I, C4Ats 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2895600"/>
            <a:ext cx="6934200" cy="37548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</a:t>
            </a:r>
            <a:r>
              <a:rPr lang="en-US" b="1" dirty="0" smtClean="0">
                <a:solidFill>
                  <a:schemeClr val="bg1"/>
                </a:solidFill>
              </a:rPr>
              <a:t>Systematic Process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1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r>
              <a:rPr lang="en-US" sz="2000" b="1" dirty="0" smtClean="0">
                <a:solidFill>
                  <a:srgbClr val="FFFF00"/>
                </a:solidFill>
              </a:rPr>
              <a:t>Process-</a:t>
            </a:r>
            <a:r>
              <a:rPr lang="en-US" sz="2000" b="1" dirty="0" smtClean="0">
                <a:solidFill>
                  <a:schemeClr val="bg1"/>
                </a:solidFill>
              </a:rPr>
              <a:t>                                                                             P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                                           Continuous process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chemeClr val="bg1"/>
                </a:solidFill>
              </a:rPr>
              <a:t> 3. </a:t>
            </a:r>
            <a:r>
              <a:rPr lang="en-US" sz="2000" b="1" dirty="0" smtClean="0">
                <a:solidFill>
                  <a:srgbClr val="FFFF00"/>
                </a:solidFill>
              </a:rPr>
              <a:t>Ideas, Goods and Services</a:t>
            </a:r>
            <a:r>
              <a:rPr lang="en-US" sz="2000" b="1" dirty="0" smtClean="0">
                <a:solidFill>
                  <a:schemeClr val="bg1"/>
                </a:solidFill>
              </a:rPr>
              <a:t>                                              I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4.Customer Satisfaction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5.Competitive Advantages                                              </a:t>
            </a:r>
            <a:r>
              <a:rPr lang="en-US" sz="2000" b="1" dirty="0" smtClean="0"/>
              <a:t>C</a:t>
            </a:r>
            <a:r>
              <a:rPr lang="en-US" sz="2000" b="1" baseline="30000" dirty="0" smtClean="0"/>
              <a:t>4</a:t>
            </a:r>
            <a:endParaRPr lang="en-US" sz="2000" dirty="0" smtClean="0"/>
          </a:p>
          <a:p>
            <a:r>
              <a:rPr lang="en-US" sz="2000" b="1" dirty="0" smtClean="0">
                <a:solidFill>
                  <a:schemeClr val="bg1"/>
                </a:solidFill>
              </a:rPr>
              <a:t> 6.Corporate Image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7.CRM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8.All pervasive                                                                      A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9.Target Market                                                                   T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10.Social Interest/activities.                                              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733800" y="44958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514600" y="3352800"/>
            <a:ext cx="1219200" cy="304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514600" y="3048000"/>
            <a:ext cx="1295400" cy="304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9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1524000" y="1752600"/>
            <a:ext cx="59436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8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Thank You </a:t>
            </a:r>
            <a:endParaRPr lang="en-US" sz="8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72987 0.22197 C -0.73039 0.21573 -0.73195 0.20948 -0.7316 0.20324 C -0.73039 0.1859 -0.70956 0.18636 -0.70001 0.18451 C -0.68351 0.18613 -0.67136 0.18706 -0.65608 0.19376 C -0.64237 0.20879 -0.62779 0.22567 -0.61581 0.24301 C -0.59949 0.26659 -0.58855 0.29318 -0.57188 0.31538 C -0.56355 0.33758 -0.5547 0.35029 -0.54567 0.37133 C -0.54341 0.37642 -0.54254 0.38266 -0.54029 0.38775 C -0.5297 0.41226 -0.51511 0.43422 -0.50348 0.45781 C -0.49567 0.47353 -0.48456 0.49365 -0.47015 0.49989 C -0.4606 0.50405 -0.44862 0.50428 -0.43855 0.50706 C -0.42466 0.4955 -0.42292 0.48278 -0.41754 0.46266 C -0.40695 0.42359 -0.39879 0.38359 -0.38595 0.34567 C -0.38542 0.32787 -0.38681 0.3096 -0.38421 0.29203 C -0.37883 0.25434 -0.3665 0.23561 -0.35261 0.20555 C -0.34636 0.19214 -0.3422 0.1785 -0.32987 0.17295 C -0.3139 0.17804 -0.3165 0.19792 -0.31233 0.21735 C -0.30643 0.2444 -0.2948 0.27353 -0.28595 0.29896 C -0.27518 0.32972 -0.26372 0.35977 -0.25261 0.39006 C -0.22935 0.45318 -0.20365 0.52833 -0.15435 0.5607 C -0.14619 0.55769 -0.13785 0.55561 -0.12987 0.55145 C -0.12171 0.54729 -0.11563 0.53411 -0.10869 0.5281 C -0.09931 0.51977 -0.08872 0.51446 -0.079 0.50706 C -0.07188 0.49388 -0.06633 0.47908 -0.05782 0.46729 C -0.04619 0.4511 -0.0382 0.44278 -0.02796 0.42289 C -0.0257 0.41318 -0.02258 0.40763 -0.02101 0.39723 C -0.02119 0.39422 -0.02657 0.33827 -0.02275 0.32463 C -0.01997 0.31515 -0.0139 0.30798 -0.01042 0.29896 C -0.00921 0.29203 -0.00869 0.28463 -0.00695 0.27792 C -0.00417 0.26729 0.00954 0.24694 0.01579 0.23815 C 0.01527 0.23353 0.01631 0.22798 0.01405 0.22428 C 0.01128 0.21966 0.00277 0.21758 -0.00174 0.2148 C -0.00765 0.2111 -0.01338 0.20717 -0.01928 0.20324 C -0.03265 0.20555 -0.04654 0.20532 -0.05956 0.21018 C -0.06615 0.21249 -0.07067 0.22128 -0.07709 0.22428 C -0.10209 0.23631 -0.08976 0.23168 -0.11407 0.23815 C -0.13473 0.25688 -0.14306 0.2592 -0.16841 0.26174 C -0.18126 0.26567 -0.19376 0.27214 -0.20695 0.2733 C -0.2264 0.27492 -0.26372 0.2659 -0.28421 0.26174 C -0.3066 0.24972 -0.33056 0.24209 -0.35088 0.22428 C -0.3691 0.20833 -0.38299 0.18382 -0.39827 0.16347 C -0.40435 0.15538 -0.40938 0.14544 -0.41581 0.13758 C -0.41997 0.13295 -0.42588 0.1311 -0.42987 0.12602 C -0.43595 0.11839 -0.44046 0.10914 -0.44567 0.10035 C -0.44931 0.09434 -0.45608 0.08162 -0.45608 0.08162 C -0.4573 0.07631 -0.45834 0.07076 -0.45956 0.06544 C -0.46181 0.05596 -0.46667 0.03723 -0.46667 0.03723 C -0.46876 0.01781 -0.47136 -0.00601 -0.45956 -0.02104 C -0.44792 -0.05225 -0.45608 -0.04416 -0.44202 -0.05387 C -0.43456 -0.07121 -0.43282 -0.08 -0.41754 -0.08416 C -0.38942 -0.10127 -0.38178 -0.09826 -0.3474 -0.10057 C -0.31754 -0.09919 -0.30088 -0.10034 -0.27362 -0.09341 C -0.25591 -0.08878 -0.2389 -0.08115 -0.22101 -0.07722 C -0.21407 -0.07329 -0.2066 -0.07052 -0.20001 -0.06543 C -0.17709 -0.04763 -0.20226 -0.05757 -0.18421 -0.05156 C -0.17292 -0.04393 -0.17345 -0.03722 -0.16841 -0.02104 C -0.1731 0.01688 -0.17466 0.01758 -0.19289 0.05133 C -0.19532 0.05596 -0.20035 0.05665 -0.20348 0.06058 C -0.20921 0.06775 -0.2132 0.07746 -0.21928 0.08417 C -0.23508 0.10128 -0.25886 0.09781 -0.279 0.10266 C -0.32206 0.12602 -0.37188 0.12394 -0.41754 0.12602 C -0.44914 0.12532 -0.48074 0.12509 -0.51233 0.1237 C -0.51876 0.12347 -0.52553 0.12394 -0.5316 0.12139 C -0.54428 0.11607 -0.55574 0.0985 -0.56494 0.08648 C -0.57067 0.07099 -0.57345 0.05573 -0.579 0.03977 C -0.57831 0.02659 -0.57935 0.01295 -0.57709 -2.13873E-6 C -0.5764 -0.00439 -0.57188 -0.00578 -0.57015 -0.00948 C -0.5665 -0.01757 -0.56476 -0.02682 -0.56129 -0.03514 C -0.55365 -0.05364 -0.53994 -0.07306 -0.52796 -0.08647 C -0.51181 -0.1045 -0.49202 -0.11237 -0.47535 -0.12855 C -0.4724 -0.13549 -0.47154 -0.14497 -0.46667 -0.14959 C -0.46025 -0.15583 -0.45122 -0.15491 -0.44376 -0.15884 C -0.4316 -0.16508 -0.42345 -0.17502 -0.41042 -0.17988 C -0.39636 -0.17757 -0.38108 -0.18127 -0.36841 -0.17294 C -0.34046 -0.15445 -0.35713 -0.16393 -0.31754 -0.14728 C -0.30938 -0.13872 -0.30209 -0.12809 -0.29289 -0.12161 C -0.26702 -0.10335 -0.23525 -0.09988 -0.21042 -0.07722 C -0.16963 -0.04 -0.14167 0.01064 -0.10695 0.05596 C -0.10226 0.07654 -0.09584 0.09619 -0.09115 0.11677 C -0.08334 0.15052 -0.08647 0.15237 -0.07362 0.17758 C -0.06963 0.1933 -0.06598 0.20787 -0.05956 0.22197 C -0.05765 0.23168 -0.05904 0.23769 -0.0474 0.22891 C -0.04584 0.22775 -0.04619 0.22428 -0.04567 0.22197 C -0.03976 0.19122 -0.04549 0.21018 -0.03508 0.1822 C -0.0297 0.1311 -0.03838 0.18844 -0.02796 0.15862 C -0.01424 0.11954 -0.03282 0.14914 -0.01233 0.12139 C -0.00817 0.10544 -0.00556 0.08972 -5.55556E-6 0.07469 C 0.00364 0.05018 -5.55556E-6 0.02498 -5.55556E-6 -2.13873E-6 " pathEditMode="relative" ptsTypes="fffffffffffffffffffffffffffffffffffffffffffffffffffffffffffffffffffffffffffffffffffffffA">
                                      <p:cBhvr>
                                        <p:cTn id="6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1"/>
            <a:ext cx="9145485" cy="6857999"/>
          </a:xfrm>
        </p:spPr>
      </p:pic>
      <p:sp>
        <p:nvSpPr>
          <p:cNvPr id="4" name="TextBox 3"/>
          <p:cNvSpPr txBox="1"/>
          <p:nvPr/>
        </p:nvSpPr>
        <p:spPr>
          <a:xfrm>
            <a:off x="685800" y="1752600"/>
            <a:ext cx="7772400" cy="2862322"/>
          </a:xfrm>
          <a:prstGeom prst="rect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Attendance Link</a:t>
            </a: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36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r>
              <a:rPr lang="en-US" sz="3600" dirty="0" smtClean="0"/>
              <a:t>https://forms.gle/sTTK7ZcsHQbZv9BK9 </a:t>
            </a:r>
          </a:p>
          <a:p>
            <a:pPr algn="ctr"/>
            <a:r>
              <a:rPr lang="en-US" sz="36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</a:t>
            </a:r>
            <a:endParaRPr lang="en-US" sz="36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pic>
        <p:nvPicPr>
          <p:cNvPr id="1536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05000" y="1066800"/>
            <a:ext cx="5791199" cy="45377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7999"/>
          </a:xfrm>
        </p:spPr>
      </p:pic>
      <p:sp>
        <p:nvSpPr>
          <p:cNvPr id="11" name="TextBox 10"/>
          <p:cNvSpPr txBox="1"/>
          <p:nvPr/>
        </p:nvSpPr>
        <p:spPr>
          <a:xfrm>
            <a:off x="0" y="152400"/>
            <a:ext cx="8763000" cy="31700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MHRM 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Online Lecture on </a:t>
            </a:r>
            <a:endParaRPr lang="en-US" sz="40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 algn="ctr"/>
            <a:r>
              <a:rPr lang="en-US" sz="40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Marketing &amp; Human Resource Management  </a:t>
            </a:r>
            <a:endParaRPr lang="en-US" sz="40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2819400" y="4419600"/>
            <a:ext cx="65532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Sem-</a:t>
            </a:r>
            <a:r>
              <a:rPr lang="en-US" sz="2800" b="1" dirty="0" smtClean="0">
                <a:solidFill>
                  <a:srgbClr val="FFFF00"/>
                </a:solidFill>
                <a:cs typeface="Aharoni" pitchFamily="2" charset="-79"/>
              </a:rPr>
              <a:t>5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for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Marketing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&amp; </a:t>
            </a:r>
          </a:p>
          <a:p>
            <a:r>
              <a:rPr lang="en-US" sz="2800" b="1" dirty="0" smtClean="0">
                <a:solidFill>
                  <a:srgbClr val="FFFF00"/>
                </a:solidFill>
                <a:cs typeface="Aharoni" pitchFamily="2" charset="-79"/>
              </a:rPr>
              <a:t>Sem-6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800" b="1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for </a:t>
            </a:r>
            <a:r>
              <a:rPr lang="en-US" sz="2800" b="1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Human Resource Management </a:t>
            </a:r>
            <a:endParaRPr lang="en-US" sz="2800" b="1" dirty="0">
              <a:solidFill>
                <a:srgbClr val="FFFF00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 L 0 -0.33295  E" pathEditMode="relative" ptsTypes="">
                                      <p:cBhvr>
                                        <p:cTn id="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3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-1485" y="0"/>
            <a:ext cx="9145485" cy="6857999"/>
          </a:xfrm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43100" y="1481138"/>
            <a:ext cx="5257800" cy="3895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1485" y="0"/>
            <a:ext cx="9145485" cy="6857999"/>
          </a:xfrm>
        </p:spPr>
      </p:pic>
      <p:pic>
        <p:nvPicPr>
          <p:cNvPr id="5" name="Compressed Towel video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8000" y="457200"/>
            <a:ext cx="8026400" cy="60198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3"/>
          <a:stretch>
            <a:fillRect/>
          </a:stretch>
        </p:blipFill>
        <p:spPr>
          <a:xfrm>
            <a:off x="-1485" y="0"/>
            <a:ext cx="9145485" cy="6857999"/>
          </a:xfrm>
        </p:spPr>
      </p:pic>
      <p:pic>
        <p:nvPicPr>
          <p:cNvPr id="5" name="Compreesed towel demo.mp4">
            <a:hlinkClick r:id="" action="ppaction://media"/>
          </p:cNvPr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08000" y="514350"/>
            <a:ext cx="7950200" cy="596265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5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5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5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5"/>
                </p:tgtEl>
              </p:cMediaNode>
            </p:video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5" name="TextBox 4"/>
          <p:cNvSpPr txBox="1"/>
          <p:nvPr/>
        </p:nvSpPr>
        <p:spPr>
          <a:xfrm>
            <a:off x="1143000" y="685801"/>
            <a:ext cx="6858000" cy="954107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Syllabus for </a:t>
            </a:r>
            <a:r>
              <a:rPr lang="en-US" sz="3200" dirty="0" err="1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Sem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-</a:t>
            </a:r>
            <a:r>
              <a:rPr lang="en-US" sz="3200" b="1" dirty="0" smtClean="0">
                <a:solidFill>
                  <a:schemeClr val="bg1"/>
                </a:solidFill>
                <a:cs typeface="Aharoni" pitchFamily="2" charset="-79"/>
              </a:rPr>
              <a:t>5</a:t>
            </a:r>
            <a:r>
              <a:rPr lang="en-US" sz="32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Marketing </a:t>
            </a:r>
          </a:p>
          <a:p>
            <a:pPr algn="ctr"/>
            <a:endParaRPr lang="en-US" sz="24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  <p:graphicFrame>
        <p:nvGraphicFramePr>
          <p:cNvPr id="4" name="Table 3"/>
          <p:cNvGraphicFramePr>
            <a:graphicFrameLocks noGrp="1"/>
          </p:cNvGraphicFramePr>
          <p:nvPr/>
        </p:nvGraphicFramePr>
        <p:xfrm>
          <a:off x="1524000" y="2362200"/>
          <a:ext cx="6400800" cy="4038601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1280160"/>
                <a:gridCol w="5120640"/>
              </a:tblGrid>
              <a:tr h="510949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No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Chapter 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9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1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Introduction to Marketing</a:t>
                      </a:r>
                    </a:p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9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2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Marketing Decision –I (Product and Price)</a:t>
                      </a:r>
                    </a:p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9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3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Marketing Decision –II (Place and Promotion)</a:t>
                      </a:r>
                    </a:p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81913">
                <a:tc>
                  <a:txBody>
                    <a:bodyPr/>
                    <a:lstStyle/>
                    <a:p>
                      <a:r>
                        <a:rPr lang="en-US" dirty="0" smtClean="0">
                          <a:solidFill>
                            <a:schemeClr val="tx1"/>
                          </a:solidFill>
                        </a:rPr>
                        <a:t>4</a:t>
                      </a:r>
                      <a:endParaRPr lang="en-US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solidFill>
                            <a:schemeClr val="tx1"/>
                          </a:solidFill>
                        </a:rPr>
                        <a:t>Key Marketing Decision  </a:t>
                      </a:r>
                    </a:p>
                    <a:p>
                      <a:endParaRPr lang="en-US" b="1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4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5" name="TextBox 4"/>
          <p:cNvSpPr txBox="1"/>
          <p:nvPr/>
        </p:nvSpPr>
        <p:spPr>
          <a:xfrm>
            <a:off x="533400" y="1143000"/>
            <a:ext cx="8534400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1" dirty="0" smtClean="0">
                <a:solidFill>
                  <a:srgbClr val="FFFF00"/>
                </a:solidFill>
                <a:latin typeface="+mj-lt"/>
                <a:cs typeface="Aharoni" pitchFamily="2" charset="-79"/>
              </a:rPr>
              <a:t>Question Paper Format </a:t>
            </a:r>
          </a:p>
          <a:p>
            <a:pPr algn="ctr"/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All questions are compulsory Total 3 Hours &amp; Marks 100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Q.1. Objectives as follow 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>
                <a:solidFill>
                  <a:schemeClr val="bg1"/>
                </a:solidFill>
                <a:latin typeface="+mj-lt"/>
                <a:cs typeface="Aharoni" pitchFamily="2" charset="-79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       A.   Multiple Choice Question any 10/12 ………………..Total Mark   10</a:t>
            </a:r>
          </a:p>
          <a:p>
            <a:r>
              <a:rPr lang="en-US" sz="2000" b="1" dirty="0">
                <a:solidFill>
                  <a:schemeClr val="bg1"/>
                </a:solidFill>
                <a:latin typeface="+mj-lt"/>
                <a:cs typeface="Aharoni" pitchFamily="2" charset="-79"/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       B.  True /False …..any 10 / 12    ………………………………..Total Mark  10</a:t>
            </a: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Q.2 Write any 2 out of 3 ………from Chapter 1………………..Total Mark    15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Q.3 Write any 2 out of 3 ………from Chapter 2………………..Total Mark    15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Q.4 Write any 2 out of 3 ………from Chapter 3………………..Total Mark    15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Q.5 Write any 2 out of 3 ………from Chapter 4………………..Total Mark    15</a:t>
            </a:r>
          </a:p>
          <a:p>
            <a:endParaRPr lang="en-US" sz="2000" b="1" dirty="0" smtClean="0">
              <a:solidFill>
                <a:schemeClr val="bg1"/>
              </a:solidFill>
              <a:latin typeface="+mj-lt"/>
              <a:cs typeface="Aharoni" pitchFamily="2" charset="-79"/>
            </a:endParaRPr>
          </a:p>
          <a:p>
            <a:r>
              <a:rPr lang="en-US" sz="2000" b="1" dirty="0" smtClean="0">
                <a:solidFill>
                  <a:schemeClr val="bg1"/>
                </a:solidFill>
                <a:latin typeface="+mj-lt"/>
                <a:cs typeface="Aharoni" pitchFamily="2" charset="-79"/>
              </a:rPr>
              <a:t>Q. 6  Short Notes  any 4 out of 6  … from all Chapters …    Total Mark  20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228600" y="457200"/>
            <a:ext cx="8382000" cy="830997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sz="2400" b="1" dirty="0" smtClean="0">
                <a:latin typeface="Aharoni" pitchFamily="2" charset="-79"/>
                <a:cs typeface="Aharoni" pitchFamily="2" charset="-79"/>
              </a:rPr>
              <a:t>Q.1 :- Meaning and Definition of Marketing and Explain the features of Marketing </a:t>
            </a:r>
            <a:endParaRPr lang="en-US" sz="2400" b="1" dirty="0">
              <a:latin typeface="Aharoni" pitchFamily="2" charset="-79"/>
              <a:cs typeface="Aharoni" pitchFamily="2" charset="-79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228600" y="1447800"/>
            <a:ext cx="8686800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Meaning:-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Need identify of Customer – Right product, price, place, promotion,-Feedback-CRM- (this process is called as Marketing)</a:t>
            </a:r>
          </a:p>
          <a:p>
            <a:pPr algn="ctr"/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It is vital function of Business </a:t>
            </a:r>
          </a:p>
          <a:p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Created demand in market as well as satisfy the customers  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0" y="3962400"/>
            <a:ext cx="7391400" cy="184665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Definition:-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Charted Institute of Marketing (UK) defines- “Marketing is the management </a:t>
            </a:r>
            <a:r>
              <a:rPr lang="en-US" sz="24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Process</a:t>
            </a:r>
            <a:r>
              <a:rPr lang="en-US" sz="2400" u="sng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of        </a:t>
            </a:r>
            <a:r>
              <a:rPr lang="en-US" sz="24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I</a:t>
            </a:r>
            <a:r>
              <a:rPr lang="en-US" sz="24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dentifying, 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Anticipating and </a:t>
            </a:r>
            <a:r>
              <a:rPr lang="en-US" sz="24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Satisfying Customer</a:t>
            </a:r>
            <a:r>
              <a:rPr lang="en-US" sz="24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requirements profitably .” </a:t>
            </a:r>
          </a:p>
          <a:p>
            <a:pPr algn="just"/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/>
      <p:bldP spid="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6" name="TextBox 5"/>
          <p:cNvSpPr txBox="1"/>
          <p:nvPr/>
        </p:nvSpPr>
        <p:spPr>
          <a:xfrm>
            <a:off x="1295400" y="914400"/>
            <a:ext cx="6934200" cy="369332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bg1"/>
                </a:solidFill>
              </a:rPr>
              <a:t>Features/Characteristics/ Natures/ Objectives/Essential </a:t>
            </a:r>
            <a:r>
              <a:rPr lang="en-US" b="1" dirty="0" smtClean="0">
                <a:solidFill>
                  <a:schemeClr val="bg1"/>
                </a:solidFill>
              </a:rPr>
              <a:t>/Elements 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133600" y="1905000"/>
            <a:ext cx="5257800" cy="36933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bg1"/>
                </a:solidFill>
              </a:rPr>
              <a:t>(</a:t>
            </a:r>
            <a:r>
              <a:rPr lang="en-US" b="1" dirty="0" smtClean="0">
                <a:solidFill>
                  <a:schemeClr val="bg1"/>
                </a:solidFill>
              </a:rPr>
              <a:t>Shortcut to remember ) ( P, I, </a:t>
            </a:r>
            <a:r>
              <a:rPr lang="en-US" b="1" dirty="0" smtClean="0"/>
              <a:t>C</a:t>
            </a:r>
            <a:r>
              <a:rPr lang="en-US" b="1" baseline="30000" dirty="0" smtClean="0"/>
              <a:t>4 </a:t>
            </a:r>
            <a:r>
              <a:rPr lang="en-US" b="1" baseline="30000" dirty="0" smtClean="0">
                <a:solidFill>
                  <a:schemeClr val="bg1"/>
                </a:solidFill>
              </a:rPr>
              <a:t> </a:t>
            </a:r>
            <a:r>
              <a:rPr lang="en-US" b="1" dirty="0" smtClean="0">
                <a:solidFill>
                  <a:schemeClr val="bg1"/>
                </a:solidFill>
              </a:rPr>
              <a:t> </a:t>
            </a:r>
            <a:r>
              <a:rPr lang="en-US" b="1" dirty="0" err="1" smtClean="0">
                <a:solidFill>
                  <a:schemeClr val="bg1"/>
                </a:solidFill>
              </a:rPr>
              <a:t>ats</a:t>
            </a:r>
            <a:r>
              <a:rPr lang="en-US" b="1" dirty="0" smtClean="0">
                <a:solidFill>
                  <a:schemeClr val="bg1"/>
                </a:solidFill>
              </a:rPr>
              <a:t> )</a:t>
            </a:r>
            <a:endParaRPr lang="en-US" b="1" dirty="0">
              <a:solidFill>
                <a:schemeClr val="bg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371600" y="2895600"/>
            <a:ext cx="6934200" cy="3754874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r>
              <a:rPr lang="en-US" dirty="0" smtClean="0"/>
              <a:t>                                                  </a:t>
            </a:r>
            <a:r>
              <a:rPr lang="en-US" b="1" dirty="0" smtClean="0">
                <a:solidFill>
                  <a:schemeClr val="bg1"/>
                </a:solidFill>
              </a:rPr>
              <a:t>Systematic Process</a:t>
            </a:r>
            <a:endParaRPr lang="en-US" b="1" dirty="0">
              <a:solidFill>
                <a:schemeClr val="bg1"/>
              </a:solidFill>
            </a:endParaRPr>
          </a:p>
          <a:p>
            <a:r>
              <a:rPr lang="en-US" dirty="0" smtClean="0">
                <a:solidFill>
                  <a:schemeClr val="bg1"/>
                </a:solidFill>
              </a:rPr>
              <a:t> 1</a:t>
            </a:r>
            <a:r>
              <a:rPr lang="en-US" dirty="0" smtClean="0">
                <a:solidFill>
                  <a:srgbClr val="FFFF00"/>
                </a:solidFill>
              </a:rPr>
              <a:t>. </a:t>
            </a:r>
            <a:r>
              <a:rPr lang="en-US" sz="2000" b="1" dirty="0" smtClean="0">
                <a:solidFill>
                  <a:srgbClr val="FFFF00"/>
                </a:solidFill>
              </a:rPr>
              <a:t>Process-</a:t>
            </a:r>
            <a:r>
              <a:rPr lang="en-US" sz="2000" b="1" dirty="0" smtClean="0">
                <a:solidFill>
                  <a:schemeClr val="bg1"/>
                </a:solidFill>
              </a:rPr>
              <a:t>                                                                             P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chemeClr val="bg1"/>
                </a:solidFill>
              </a:rPr>
              <a:t>                                           Continuous process</a:t>
            </a:r>
          </a:p>
          <a:p>
            <a:endParaRPr lang="en-US" sz="2000" b="1" dirty="0">
              <a:solidFill>
                <a:schemeClr val="bg1"/>
              </a:solidFill>
            </a:endParaRPr>
          </a:p>
          <a:p>
            <a:r>
              <a:rPr lang="en-US" sz="2000" b="1" dirty="0" smtClean="0">
                <a:solidFill>
                  <a:srgbClr val="FFFF00"/>
                </a:solidFill>
              </a:rPr>
              <a:t> 3</a:t>
            </a:r>
            <a:r>
              <a:rPr lang="en-US" sz="2000" b="1" dirty="0" smtClean="0">
                <a:solidFill>
                  <a:schemeClr val="bg1"/>
                </a:solidFill>
              </a:rPr>
              <a:t>. </a:t>
            </a:r>
            <a:r>
              <a:rPr lang="en-US" sz="2000" b="1" dirty="0" smtClean="0">
                <a:solidFill>
                  <a:srgbClr val="FFFF00"/>
                </a:solidFill>
              </a:rPr>
              <a:t>Ideas, Goods and Services</a:t>
            </a:r>
            <a:r>
              <a:rPr lang="en-US" sz="2000" b="1" dirty="0" smtClean="0">
                <a:solidFill>
                  <a:schemeClr val="bg1"/>
                </a:solidFill>
              </a:rPr>
              <a:t>                                              I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</a:t>
            </a:r>
            <a:r>
              <a:rPr lang="en-US" sz="2000" b="1" dirty="0" smtClean="0">
                <a:solidFill>
                  <a:srgbClr val="FFFF00"/>
                </a:solidFill>
              </a:rPr>
              <a:t>4.Customer Satisfaction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5.Competitive Advantages                                              </a:t>
            </a:r>
            <a:r>
              <a:rPr lang="en-US" sz="2000" b="1" dirty="0" smtClean="0"/>
              <a:t>C</a:t>
            </a:r>
            <a:r>
              <a:rPr lang="en-US" sz="2000" b="1" baseline="30000" dirty="0" smtClean="0"/>
              <a:t>4</a:t>
            </a:r>
            <a:endParaRPr lang="en-US" sz="2000" dirty="0" smtClean="0"/>
          </a:p>
          <a:p>
            <a:r>
              <a:rPr lang="en-US" sz="2000" b="1" dirty="0" smtClean="0">
                <a:solidFill>
                  <a:schemeClr val="bg1"/>
                </a:solidFill>
              </a:rPr>
              <a:t> 6.Corporate Image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7.CRM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8.All pervasive                                                                      A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 9.Target Market                                                                   T </a:t>
            </a:r>
          </a:p>
          <a:p>
            <a:r>
              <a:rPr lang="en-US" sz="2000" b="1" dirty="0" smtClean="0">
                <a:solidFill>
                  <a:schemeClr val="bg1"/>
                </a:solidFill>
              </a:rPr>
              <a:t>10.Social Interest/activities.                                              S</a:t>
            </a:r>
            <a:endParaRPr lang="en-US" sz="2000" b="1" dirty="0">
              <a:solidFill>
                <a:schemeClr val="bg1"/>
              </a:solidFill>
            </a:endParaRPr>
          </a:p>
        </p:txBody>
      </p:sp>
      <p:sp>
        <p:nvSpPr>
          <p:cNvPr id="10" name="Right Brace 9"/>
          <p:cNvSpPr/>
          <p:nvPr/>
        </p:nvSpPr>
        <p:spPr>
          <a:xfrm>
            <a:off x="3733800" y="4495800"/>
            <a:ext cx="2133600" cy="990600"/>
          </a:xfrm>
          <a:prstGeom prst="rightBrace">
            <a:avLst/>
          </a:prstGeom>
          <a:ln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  <p:cxnSp>
        <p:nvCxnSpPr>
          <p:cNvPr id="13" name="Straight Arrow Connector 12"/>
          <p:cNvCxnSpPr/>
          <p:nvPr/>
        </p:nvCxnSpPr>
        <p:spPr>
          <a:xfrm>
            <a:off x="2514600" y="3352800"/>
            <a:ext cx="1219200" cy="304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/>
          <p:nvPr/>
        </p:nvCxnSpPr>
        <p:spPr>
          <a:xfrm flipV="1">
            <a:off x="2514600" y="3048000"/>
            <a:ext cx="1295400" cy="304800"/>
          </a:xfrm>
          <a:prstGeom prst="straightConnector1">
            <a:avLst/>
          </a:prstGeom>
          <a:ln>
            <a:solidFill>
              <a:schemeClr val="bg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6" presetClass="emph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7" dur="2000" fill="hold"/>
                                        <p:tgtEl>
                                          <p:spTgt spid="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7" grpId="1" animBg="1"/>
      <p:bldP spid="9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</p:spPr>
      </p:pic>
      <p:sp>
        <p:nvSpPr>
          <p:cNvPr id="3" name="TextBox 2"/>
          <p:cNvSpPr txBox="1"/>
          <p:nvPr/>
        </p:nvSpPr>
        <p:spPr>
          <a:xfrm>
            <a:off x="1143000" y="228600"/>
            <a:ext cx="6858000" cy="48320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chemeClr val="bg1"/>
                </a:solidFill>
                <a:cs typeface="Aharoni" pitchFamily="2" charset="-79"/>
              </a:rPr>
              <a:t>1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.</a:t>
            </a:r>
            <a:r>
              <a:rPr lang="en-US" sz="2800" u="sng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Process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u="sng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Systematic Process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Need identify of Customer – Right product, price, place, promotion,-Feedback-CRM- (this process is called as Marketing </a:t>
            </a: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b="1" dirty="0" smtClean="0">
                <a:solidFill>
                  <a:srgbClr val="FFFF00"/>
                </a:solidFill>
                <a:cs typeface="Aharoni" pitchFamily="2" charset="-79"/>
              </a:rPr>
              <a:t>2 </a:t>
            </a:r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Continuous Process </a:t>
            </a: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:- It starts with Market research --- Satisfy need or wants---After sales services-                         </a:t>
            </a: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solidFill>
                  <a:schemeClr val="bg1"/>
                </a:solidFill>
                <a:latin typeface="Aharoni" pitchFamily="2" charset="-79"/>
                <a:cs typeface="Aharoni" pitchFamily="2" charset="-79"/>
              </a:rPr>
              <a:t>             continuously monitoring </a:t>
            </a:r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6885"/>
          </a:xfrm>
        </p:spPr>
      </p:pic>
      <p:sp>
        <p:nvSpPr>
          <p:cNvPr id="3" name="TextBox 2"/>
          <p:cNvSpPr txBox="1"/>
          <p:nvPr/>
        </p:nvSpPr>
        <p:spPr>
          <a:xfrm>
            <a:off x="457200" y="381000"/>
            <a:ext cx="8305800" cy="6124754"/>
          </a:xfrm>
          <a:prstGeom prst="rect">
            <a:avLst/>
          </a:prstGeom>
          <a:blipFill>
            <a:blip r:embed="rId3"/>
            <a:tile tx="0" ty="0" sx="100000" sy="100000" flip="none" algn="tl"/>
          </a:blipFill>
        </p:spPr>
        <p:txBody>
          <a:bodyPr wrap="square" rtlCol="0">
            <a:spAutoFit/>
          </a:bodyPr>
          <a:lstStyle/>
          <a:p>
            <a:r>
              <a:rPr lang="en-US" sz="2800" u="sng" dirty="0" smtClean="0">
                <a:solidFill>
                  <a:srgbClr val="FF0000"/>
                </a:solidFill>
                <a:cs typeface="Aharoni" pitchFamily="2" charset="-79"/>
              </a:rPr>
              <a:t>3</a:t>
            </a:r>
            <a:r>
              <a:rPr lang="en-US" sz="2800" u="sng" dirty="0" smtClean="0">
                <a:solidFill>
                  <a:srgbClr val="FF0000"/>
                </a:solidFill>
                <a:latin typeface="Aharoni" pitchFamily="2" charset="-79"/>
                <a:cs typeface="Aharoni" pitchFamily="2" charset="-79"/>
              </a:rPr>
              <a:t>.Ideas, Goods and Services</a:t>
            </a:r>
          </a:p>
          <a:p>
            <a:r>
              <a:rPr lang="en-US" sz="2800" dirty="0" smtClean="0">
                <a:solidFill>
                  <a:srgbClr val="FFFF00"/>
                </a:solidFill>
                <a:latin typeface="Aharoni" pitchFamily="2" charset="-79"/>
                <a:cs typeface="Aharoni" pitchFamily="2" charset="-79"/>
              </a:rPr>
              <a:t>Goods :- </a:t>
            </a: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Tangible things such as Mobile, Car, Soap, etc. FMCG and Consumer durable </a:t>
            </a: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endParaRPr lang="en-US" sz="2800" dirty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Services :- Intangible Services such as Banking, Telecommunication, Insurance, etc.</a:t>
            </a:r>
          </a:p>
          <a:p>
            <a:pPr>
              <a:buFont typeface="Wingdings" pitchFamily="2" charset="2"/>
              <a:buChar char="v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endParaRPr lang="en-US" sz="2800" dirty="0" smtClean="0">
              <a:solidFill>
                <a:schemeClr val="bg1"/>
              </a:solidFill>
              <a:latin typeface="Aharoni" pitchFamily="2" charset="-79"/>
              <a:cs typeface="Aharoni" pitchFamily="2" charset="-79"/>
            </a:endParaRPr>
          </a:p>
          <a:p>
            <a:pPr>
              <a:buFont typeface="Wingdings" pitchFamily="2" charset="2"/>
              <a:buChar char="v"/>
            </a:pPr>
            <a:r>
              <a:rPr lang="en-US" sz="2800" dirty="0" smtClean="0">
                <a:latin typeface="Aharoni" pitchFamily="2" charset="-79"/>
                <a:cs typeface="Aharoni" pitchFamily="2" charset="-79"/>
              </a:rPr>
              <a:t>Ideas:- Pulse polio campaign, </a:t>
            </a: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Blood donation, Save Girl child </a:t>
            </a:r>
          </a:p>
          <a:p>
            <a:r>
              <a:rPr lang="en-US" sz="2800" dirty="0" smtClean="0">
                <a:latin typeface="Aharoni" pitchFamily="2" charset="-79"/>
                <a:cs typeface="Aharoni" pitchFamily="2" charset="-79"/>
              </a:rPr>
              <a:t>Corona Virus hello tune </a:t>
            </a:r>
          </a:p>
        </p:txBody>
      </p:sp>
      <p:pic>
        <p:nvPicPr>
          <p:cNvPr id="15362" name="Picture 2" descr="C:\Users\DELL\Pictures\apple.png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172325" y="1371600"/>
            <a:ext cx="1514475" cy="1514475"/>
          </a:xfrm>
          <a:prstGeom prst="rect">
            <a:avLst/>
          </a:prstGeom>
          <a:noFill/>
        </p:spPr>
      </p:pic>
      <p:pic>
        <p:nvPicPr>
          <p:cNvPr id="15364" name="Picture 4" descr="C:\Users\DELL\Pictures\pluse.jpg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6248400" y="5144927"/>
            <a:ext cx="2271963" cy="1179673"/>
          </a:xfrm>
          <a:prstGeom prst="rect">
            <a:avLst/>
          </a:prstGeom>
          <a:noFill/>
        </p:spPr>
      </p:pic>
      <p:pic>
        <p:nvPicPr>
          <p:cNvPr id="15366" name="Picture 6" descr="C:\Users\DELL\Pictures\bank of maharashta.jpg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048001" y="3962400"/>
            <a:ext cx="2209800" cy="97381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3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3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Content Placeholder 7" descr="Powerpoint-Backgrounds-9.jpg"/>
          <p:cNvPicPr>
            <a:picLocks noGrp="1" noChangeAspect="1"/>
          </p:cNvPicPr>
          <p:nvPr>
            <p:ph sz="half" idx="4294967295"/>
          </p:nvPr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6884"/>
          </a:xfrm>
        </p:spPr>
      </p:pic>
      <p:sp>
        <p:nvSpPr>
          <p:cNvPr id="4" name="TextBox 3"/>
          <p:cNvSpPr txBox="1"/>
          <p:nvPr/>
        </p:nvSpPr>
        <p:spPr>
          <a:xfrm>
            <a:off x="609600" y="228600"/>
            <a:ext cx="7924800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514350" indent="-514350">
              <a:buAutoNum type="arabicPeriod" startAt="4"/>
            </a:pPr>
            <a:r>
              <a:rPr lang="en-US" sz="2800" b="1" u="sng" dirty="0" smtClean="0">
                <a:solidFill>
                  <a:schemeClr val="bg1"/>
                </a:solidFill>
              </a:rPr>
              <a:t>Customer Satisfaction :-</a:t>
            </a:r>
          </a:p>
          <a:p>
            <a:pPr marL="514350" indent="-514350">
              <a:buFont typeface="Wingdings" pitchFamily="2" charset="2"/>
              <a:buChar char="Ø"/>
            </a:pPr>
            <a:r>
              <a:rPr lang="en-US" sz="2800" b="1" dirty="0" smtClean="0">
                <a:solidFill>
                  <a:schemeClr val="bg1"/>
                </a:solidFill>
              </a:rPr>
              <a:t>It is correlation between Customers Expectations and Product Performance</a:t>
            </a:r>
          </a:p>
          <a:p>
            <a:pPr marL="514350" indent="-514350"/>
            <a:r>
              <a:rPr lang="en-US" sz="2800" b="1" dirty="0" smtClean="0">
                <a:solidFill>
                  <a:schemeClr val="bg1"/>
                </a:solidFill>
              </a:rPr>
              <a:t> </a:t>
            </a:r>
          </a:p>
          <a:p>
            <a:pPr marL="514350" indent="-514350">
              <a:buAutoNum type="arabicPeriod" startAt="4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 startAt="4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 startAt="4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>
              <a:buAutoNum type="arabicPeriod" startAt="4"/>
            </a:pPr>
            <a:endParaRPr lang="en-US" sz="2800" b="1" dirty="0" smtClean="0">
              <a:solidFill>
                <a:schemeClr val="bg1"/>
              </a:solidFill>
            </a:endParaRPr>
          </a:p>
          <a:p>
            <a:pPr marL="514350" indent="-514350"/>
            <a:r>
              <a:rPr lang="en-US" sz="2800" b="1" dirty="0" smtClean="0">
                <a:solidFill>
                  <a:schemeClr val="bg1"/>
                </a:solidFill>
              </a:rPr>
              <a:t>  </a:t>
            </a:r>
            <a:endParaRPr lang="en-US" sz="2800" b="1" dirty="0">
              <a:solidFill>
                <a:schemeClr val="bg1"/>
              </a:solidFill>
            </a:endParaRPr>
          </a:p>
        </p:txBody>
      </p:sp>
      <p:graphicFrame>
        <p:nvGraphicFramePr>
          <p:cNvPr id="5" name="Table 4"/>
          <p:cNvGraphicFramePr>
            <a:graphicFrameLocks noGrp="1"/>
          </p:cNvGraphicFramePr>
          <p:nvPr/>
        </p:nvGraphicFramePr>
        <p:xfrm>
          <a:off x="914400" y="1828800"/>
          <a:ext cx="7467600" cy="4084320"/>
        </p:xfrm>
        <a:graphic>
          <a:graphicData uri="http://schemas.openxmlformats.org/drawingml/2006/table">
            <a:tbl>
              <a:tblPr firstRow="1" bandRow="1">
                <a:tableStyleId>{21E4AEA4-8DFA-4A89-87EB-49C32662AFE0}</a:tableStyleId>
              </a:tblPr>
              <a:tblGrid>
                <a:gridCol w="840105"/>
                <a:gridCol w="4138295"/>
                <a:gridCol w="2489200"/>
              </a:tblGrid>
              <a:tr h="2286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Product performance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Customers </a:t>
                      </a:r>
                      <a:endParaRPr 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1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baseline="0" dirty="0" smtClean="0"/>
                        <a:t>Product performance matches with </a:t>
                      </a:r>
                      <a:r>
                        <a:rPr lang="en-US" sz="2000" dirty="0" smtClean="0"/>
                        <a:t>Customer Expectation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Satisfied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2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Product performance below than with </a:t>
                      </a:r>
                      <a:r>
                        <a:rPr lang="en-US" sz="2000" dirty="0" smtClean="0"/>
                        <a:t>Customer Expectation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2000" dirty="0" smtClean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Dissatisfied</a:t>
                      </a:r>
                      <a:r>
                        <a:rPr lang="en-US" sz="2000" baseline="0" dirty="0" smtClean="0"/>
                        <a:t>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3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Product performance more  than with </a:t>
                      </a:r>
                      <a:r>
                        <a:rPr lang="en-US" sz="2000" dirty="0" smtClean="0"/>
                        <a:t>Customer Expectation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Delight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4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baseline="0" dirty="0" smtClean="0"/>
                        <a:t>Product performance exceed more  than with </a:t>
                      </a:r>
                      <a:r>
                        <a:rPr lang="en-US" sz="2000" dirty="0" smtClean="0"/>
                        <a:t>Customer Expectation</a:t>
                      </a:r>
                    </a:p>
                    <a:p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2000" dirty="0" smtClean="0"/>
                        <a:t>Astonished </a:t>
                      </a:r>
                      <a:endParaRPr lang="en-US" sz="2000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5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0" dur="500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" presetClass="emph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4" dur="20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882</TotalTime>
  <Words>723</Words>
  <Application>Microsoft Office PowerPoint</Application>
  <PresentationFormat>On-screen Show (4:3)</PresentationFormat>
  <Paragraphs>164</Paragraphs>
  <Slides>22</Slides>
  <Notes>0</Notes>
  <HiddenSlides>0</HiddenSlides>
  <MMClips>2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  <vt:lpstr>Slide 17</vt:lpstr>
      <vt:lpstr>Slide 18</vt:lpstr>
      <vt:lpstr>Slide 19</vt:lpstr>
      <vt:lpstr>Slide 20</vt:lpstr>
      <vt:lpstr>Slide 21</vt:lpstr>
      <vt:lpstr>Slide 22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DELL</dc:creator>
  <cp:lastModifiedBy>DELL</cp:lastModifiedBy>
  <cp:revision>77</cp:revision>
  <dcterms:created xsi:type="dcterms:W3CDTF">2020-06-02T07:05:21Z</dcterms:created>
  <dcterms:modified xsi:type="dcterms:W3CDTF">2021-09-16T18:30:40Z</dcterms:modified>
</cp:coreProperties>
</file>