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81" r:id="rId4"/>
    <p:sldId id="257" r:id="rId5"/>
    <p:sldId id="262" r:id="rId6"/>
    <p:sldId id="282" r:id="rId7"/>
    <p:sldId id="260" r:id="rId8"/>
    <p:sldId id="263" r:id="rId9"/>
    <p:sldId id="264" r:id="rId10"/>
    <p:sldId id="265" r:id="rId11"/>
    <p:sldId id="273" r:id="rId12"/>
    <p:sldId id="276" r:id="rId13"/>
    <p:sldId id="277" r:id="rId14"/>
    <p:sldId id="278" r:id="rId15"/>
    <p:sldId id="279" r:id="rId16"/>
    <p:sldId id="280" r:id="rId17"/>
    <p:sldId id="274" r:id="rId18"/>
    <p:sldId id="284" r:id="rId19"/>
    <p:sldId id="291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Compressed%20Towel%20video.mp4" TargetMode="Externa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Compreesed%20towel%20demo.mp4" TargetMode="Externa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Competitive Advantages</a:t>
            </a: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Effective Marketing enables to Enjoy advantages and distinct image in Competitive  market  to launch the new products also.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helps to face the competition in market </a:t>
            </a: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6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Corporate Image:-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means to enhance the reputation and goodwill in the mind of customers as well as image in the competitive market about the products and services.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XYZ Company 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&amp;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Tata Company  </a:t>
            </a:r>
            <a:endParaRPr lang="en-US" sz="3200" b="1" u="sng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7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CRM:-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Now a days Holistic approach of marketing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 Relationship Management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Maintains Long term relationship with customers for Progress and Prosperous  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81000"/>
            <a:ext cx="7696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8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pervasive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</a:t>
            </a: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combination of “</a:t>
            </a:r>
            <a:r>
              <a:rPr lang="en-US" sz="3200" dirty="0" smtClean="0">
                <a:solidFill>
                  <a:schemeClr val="bg1"/>
                </a:solidFill>
                <a:cs typeface="Aharoni" pitchFamily="2" charset="-79"/>
              </a:rPr>
              <a:t>4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P”S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 ------ TYBCOM Course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-------- Fee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 ------- Tardeo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Promotion……..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Advt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/ Admission Form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Example :- College/ Educational Institute 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C:\Users\DELL\Pictures\nss colle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799390"/>
            <a:ext cx="2209800" cy="17538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9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Target Market:- One can not sell everything to everyone. </a:t>
            </a: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4" descr="E: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828800"/>
            <a:ext cx="2533650" cy="180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E: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752600"/>
            <a:ext cx="2024063" cy="20240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E: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038600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E:\download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2672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E:\download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4267200"/>
            <a:ext cx="2600325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1337370"/>
            <a:ext cx="769620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10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Social Interest/activities</a:t>
            </a: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/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1" descr="E: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438400"/>
            <a:ext cx="2028825" cy="2257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E: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743200"/>
            <a:ext cx="2705100" cy="1685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600200" y="5334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Tata is selling products and services to the customers 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Profits + Customer Satisfaction + Social Welfare activities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914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Features/Characteristics/ Natures/ Objectives/Essential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905000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 P2 I, C4Ats 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895600"/>
            <a:ext cx="6934200" cy="37548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r>
              <a:rPr lang="en-US" b="1" dirty="0" smtClean="0">
                <a:solidFill>
                  <a:schemeClr val="bg1"/>
                </a:solidFill>
              </a:rPr>
              <a:t>Systematic Process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sz="2000" b="1" dirty="0" smtClean="0">
                <a:solidFill>
                  <a:srgbClr val="FFFF00"/>
                </a:solidFill>
              </a:rPr>
              <a:t>Process-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                                  P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Continuous process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3. </a:t>
            </a:r>
            <a:r>
              <a:rPr lang="en-US" sz="2000" b="1" dirty="0" smtClean="0">
                <a:solidFill>
                  <a:srgbClr val="FFFF00"/>
                </a:solidFill>
              </a:rPr>
              <a:t>Ideas, Goods and Services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   I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4.Customer Satisfaction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5.Competitive Advantages                                              </a:t>
            </a:r>
            <a:r>
              <a:rPr lang="en-US" sz="2000" b="1" dirty="0" smtClean="0"/>
              <a:t>C</a:t>
            </a:r>
            <a:r>
              <a:rPr lang="en-US" sz="2000" b="1" baseline="30000" dirty="0" smtClean="0"/>
              <a:t>4</a:t>
            </a:r>
            <a:endParaRPr lang="en-US" sz="2000" dirty="0" smtClean="0"/>
          </a:p>
          <a:p>
            <a:r>
              <a:rPr lang="en-US" sz="2000" b="1" dirty="0" smtClean="0">
                <a:solidFill>
                  <a:schemeClr val="bg1"/>
                </a:solidFill>
              </a:rPr>
              <a:t> 6.Corporate Image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7.CRM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8.All pervasive                                                                      A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9.Target Market                                                                   T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10.Social Interest/activities.                                              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733800" y="44958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4600" y="3352800"/>
            <a:ext cx="12192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14600" y="3048000"/>
            <a:ext cx="12954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2862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dirty="0" smtClean="0"/>
              <a:t>https://forms.gle/sTTK7ZcsHQbZv9BK9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066800"/>
            <a:ext cx="5791199" cy="453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MHRM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Online Lecture on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&amp; Human Resource Management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4196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Sem-</a:t>
            </a:r>
            <a:r>
              <a:rPr lang="en-US" sz="2800" b="1" dirty="0" smtClean="0">
                <a:solidFill>
                  <a:srgbClr val="FFFF00"/>
                </a:solidFill>
                <a:cs typeface="Aharoni" pitchFamily="2" charset="-79"/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Marketing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&amp; </a:t>
            </a:r>
          </a:p>
          <a:p>
            <a:r>
              <a:rPr lang="en-US" sz="2800" b="1" dirty="0" smtClean="0">
                <a:solidFill>
                  <a:srgbClr val="FFFF00"/>
                </a:solidFill>
                <a:cs typeface="Aharoni" pitchFamily="2" charset="-79"/>
              </a:rPr>
              <a:t>Sem-6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Human Resource Management </a:t>
            </a:r>
            <a:endParaRPr lang="en-US" sz="28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100" y="1481138"/>
            <a:ext cx="52578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1485" y="0"/>
            <a:ext cx="9145485" cy="6857999"/>
          </a:xfrm>
        </p:spPr>
      </p:pic>
      <p:pic>
        <p:nvPicPr>
          <p:cNvPr id="5" name="Compressed Towel vide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8000" y="457200"/>
            <a:ext cx="80264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1485" y="0"/>
            <a:ext cx="9145485" cy="6857999"/>
          </a:xfrm>
        </p:spPr>
      </p:pic>
      <p:pic>
        <p:nvPicPr>
          <p:cNvPr id="5" name="Compreesed towel dem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8000" y="514350"/>
            <a:ext cx="7950200" cy="596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685801"/>
            <a:ext cx="6858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Syllabus for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Sem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-</a:t>
            </a:r>
            <a:r>
              <a:rPr lang="en-US" sz="3200" b="1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Marketing 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362200"/>
          <a:ext cx="6400800" cy="4038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/>
                <a:gridCol w="5120640"/>
              </a:tblGrid>
              <a:tr h="51094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Introduction to Marketing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Marketing Decision –I (Product and Price)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Marketing Decision –II (Place and Promotion)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Key Marketing Decision  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533400" y="11430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Question Paper Format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All questions are compulsory Total 3 Hours &amp; Marks 100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Q.1. Objectives as follow 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      A.   Multiple Choice Question any 10/12 ………………..Total Mark   10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      B.  True /False …..any 10 / 12    ………………………………..Total Mark  10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Q.2 Write any 2 out of 3 ………from Chapter 1………………..Total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Q.3 Write any 2 out of 3 ………from Chapter 2………………..Total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Q.4 Write any 2 out of 3 ………from Chapter 3………………..Total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Q.5 Write any 2 out of 3 ………from Chapter 4………………..Total Mark    15</a:t>
            </a:r>
          </a:p>
          <a:p>
            <a:endParaRPr lang="en-US" sz="2000" b="1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Q. 6  Short Notes  any 4 out of 6  … from all Chapters …    Total Mark  20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Q.1 :- Meaning and Definition of Marketing and Explain the features of Marketing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Need identify of Customer – Right product, price, place, promotion,-Feedback-CRM- (this process is called as Marketing)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vital function of Business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Created demand in market as well as satisfy the customers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Charted Institute of Marketing (UK) defines- “Marketing is the management </a:t>
            </a:r>
            <a:r>
              <a:rPr lang="en-US" sz="2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Process</a:t>
            </a:r>
            <a:r>
              <a:rPr lang="en-US" sz="2400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        </a:t>
            </a:r>
            <a:r>
              <a:rPr lang="en-US" sz="2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dentifying,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Anticipating and </a:t>
            </a: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Satisfying Customer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requirements profitably .”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914400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Features/Characteristics/ Natures/ Objectives/Essential </a:t>
            </a:r>
            <a:r>
              <a:rPr lang="en-US" b="1" dirty="0" smtClean="0">
                <a:solidFill>
                  <a:schemeClr val="bg1"/>
                </a:solidFill>
              </a:rPr>
              <a:t>/Elements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905000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 P, I, </a:t>
            </a:r>
            <a:r>
              <a:rPr lang="en-US" b="1" dirty="0" smtClean="0"/>
              <a:t>C</a:t>
            </a:r>
            <a:r>
              <a:rPr lang="en-US" b="1" baseline="30000" dirty="0" smtClean="0"/>
              <a:t>4 </a:t>
            </a:r>
            <a:r>
              <a:rPr lang="en-US" b="1" baseline="30000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ats</a:t>
            </a:r>
            <a:r>
              <a:rPr lang="en-US" b="1" dirty="0" smtClean="0">
                <a:solidFill>
                  <a:schemeClr val="bg1"/>
                </a:solidFill>
              </a:rPr>
              <a:t> 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895600"/>
            <a:ext cx="6934200" cy="37548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r>
              <a:rPr lang="en-US" b="1" dirty="0" smtClean="0">
                <a:solidFill>
                  <a:schemeClr val="bg1"/>
                </a:solidFill>
              </a:rPr>
              <a:t>Systematic Process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sz="2000" b="1" dirty="0" smtClean="0">
                <a:solidFill>
                  <a:srgbClr val="FFFF00"/>
                </a:solidFill>
              </a:rPr>
              <a:t>Process-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                                  P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Continuous process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 3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rgbClr val="FFFF00"/>
                </a:solidFill>
              </a:rPr>
              <a:t>Ideas, Goods and Services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         I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4.Customer Satisfaction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5.Competitive Advantages                                              </a:t>
            </a:r>
            <a:r>
              <a:rPr lang="en-US" sz="2000" b="1" dirty="0" smtClean="0"/>
              <a:t>C</a:t>
            </a:r>
            <a:r>
              <a:rPr lang="en-US" sz="2000" b="1" baseline="30000" dirty="0" smtClean="0"/>
              <a:t>4</a:t>
            </a:r>
            <a:endParaRPr lang="en-US" sz="2000" dirty="0" smtClean="0"/>
          </a:p>
          <a:p>
            <a:r>
              <a:rPr lang="en-US" sz="2000" b="1" dirty="0" smtClean="0">
                <a:solidFill>
                  <a:schemeClr val="bg1"/>
                </a:solidFill>
              </a:rPr>
              <a:t> 6.Corporate Image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7.CRM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8.All pervasive                                                                      A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9.Target Market                                                                   T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10.Social Interest/activities.                                              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733800" y="44958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4600" y="3352800"/>
            <a:ext cx="12192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14600" y="3048000"/>
            <a:ext cx="12954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143000" y="228600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cs typeface="Aharoni" pitchFamily="2" charset="-79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Process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Systematic Process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Need identify of Customer – Right product, price, place, promotion,-Feedback-CRM- (this process is called as Marketing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cs typeface="Aharoni" pitchFamily="2" charset="-79"/>
              </a:rPr>
              <a:t>2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Continuous Process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It starts with Market research --- Satisfy need or wants---After sales services-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continuously monitoring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8305800" cy="61247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.Ideas, Goods and Services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Goods :-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Tangible things such as Mobile, Car, Soap, etc. FMCG and Consumer durable 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Services :- Intangible Services such as Banking, Telecommunication, Insurance, etc.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Ideas:- Pulse polio campaign, 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Blood donation, Save Girl child 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Corona Virus hello tune </a:t>
            </a:r>
          </a:p>
        </p:txBody>
      </p:sp>
      <p:pic>
        <p:nvPicPr>
          <p:cNvPr id="15362" name="Picture 2" descr="C:\Users\DELL\Pictures\appl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2325" y="1371600"/>
            <a:ext cx="1514475" cy="1514475"/>
          </a:xfrm>
          <a:prstGeom prst="rect">
            <a:avLst/>
          </a:prstGeom>
          <a:noFill/>
        </p:spPr>
      </p:pic>
      <p:pic>
        <p:nvPicPr>
          <p:cNvPr id="15364" name="Picture 4" descr="C:\Users\DELL\Pictures\plu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144927"/>
            <a:ext cx="2271963" cy="1179673"/>
          </a:xfrm>
          <a:prstGeom prst="rect">
            <a:avLst/>
          </a:prstGeom>
          <a:noFill/>
        </p:spPr>
      </p:pic>
      <p:pic>
        <p:nvPicPr>
          <p:cNvPr id="15366" name="Picture 6" descr="C:\Users\DELL\Pictures\bank of maharasht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1" y="3962400"/>
            <a:ext cx="2209800" cy="973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4" name="TextBox 3"/>
          <p:cNvSpPr txBox="1"/>
          <p:nvPr/>
        </p:nvSpPr>
        <p:spPr>
          <a:xfrm>
            <a:off x="609600" y="2286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2800" b="1" u="sng" dirty="0" smtClean="0">
                <a:solidFill>
                  <a:schemeClr val="bg1"/>
                </a:solidFill>
              </a:rPr>
              <a:t>Customer Satisfaction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It is correlation between Customers Expectations and Product Performance</a:t>
            </a: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828800"/>
          <a:ext cx="7467600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0105"/>
                <a:gridCol w="4138295"/>
                <a:gridCol w="248920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performance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Product performance matches with </a:t>
                      </a:r>
                      <a:r>
                        <a:rPr lang="en-US" sz="2000" dirty="0" smtClean="0"/>
                        <a:t>Customer Expectation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Satisfied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below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Dissatisfied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more 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Delight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exceed more 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Astonished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723</Words>
  <Application>Microsoft Office PowerPoint</Application>
  <PresentationFormat>On-screen Show (4:3)</PresentationFormat>
  <Paragraphs>164</Paragraphs>
  <Slides>22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77</cp:revision>
  <dcterms:created xsi:type="dcterms:W3CDTF">2020-06-02T07:05:21Z</dcterms:created>
  <dcterms:modified xsi:type="dcterms:W3CDTF">2021-09-16T18:30:40Z</dcterms:modified>
</cp:coreProperties>
</file>